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23" y="2234089"/>
            <a:ext cx="6716554" cy="37613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970842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Superstore Sales Dashboard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737848"/>
            <a:ext cx="56397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Task 3 – Data Analytics </a:t>
            </a:r>
            <a:endParaRPr lang="en-US" sz="3500" dirty="0"/>
          </a:p>
        </p:txBody>
      </p:sp>
      <p:sp>
        <p:nvSpPr>
          <p:cNvPr id="6" name="Text 2"/>
          <p:cNvSpPr/>
          <p:nvPr/>
        </p:nvSpPr>
        <p:spPr>
          <a:xfrm>
            <a:off x="837724" y="5223391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M ABDUL RAMEEZ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875615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403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15559" y="432315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an interactive sales dashboard using Power BI.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033611" y="432315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Superstore sales data across various dimensions.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451663" y="432315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 insights through dynamic visualizations.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91" y="299204"/>
            <a:ext cx="8374618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6954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9977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Source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37724" y="56593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Superstore sales dataset.csv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614761" y="49977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Fields Used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614761" y="56593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Sales, Profit, Orders, Ship Days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14761" y="61261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Category, Sub-Category, Segment, Region, State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614761" y="65928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Ship Mode, Payment Mode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614761" y="70595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 Date, Ship Date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85574"/>
            <a:ext cx="59008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KPIs Displayed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86834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4010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Sales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3868341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62355" y="4010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Profit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336" y="5087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Orders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4945499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62355" y="5087541"/>
            <a:ext cx="35178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Shipping Days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25717"/>
            <a:ext cx="63610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0409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Region-wise filter buttons: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Central, East, South, West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5384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Line charts showing sales and profit trends by month/year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035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Bar charts: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703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by category and sub-category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370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by ship mode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2040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Donut charts: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6708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by payment mode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1375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by segment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6042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by region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0709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 Visualization: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Sales &amp; Profit by state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277" y="679133"/>
            <a:ext cx="5939909" cy="580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Insights &amp; Observations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91277" y="1654850"/>
            <a:ext cx="4284345" cy="3515558"/>
          </a:xfrm>
          <a:prstGeom prst="roundRect">
            <a:avLst>
              <a:gd name="adj" fmla="val 3121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654850"/>
            <a:ext cx="91440" cy="3515558"/>
          </a:xfrm>
          <a:prstGeom prst="roundRect">
            <a:avLst>
              <a:gd name="adj" fmla="val 32402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980122" y="1875115"/>
            <a:ext cx="35030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Best Performing Categories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80122" y="2284095"/>
            <a:ext cx="377523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Office Supplies had the highest sales (~0.64M), especially in the Central and East regions.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0122" y="3301127"/>
            <a:ext cx="3775234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delivered the highest profit margins, notably in the West.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80122" y="4002167"/>
            <a:ext cx="377523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Furniture had lower profit-to-sales ratios, possibly due to higher costs or discounts.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173028" y="1654850"/>
            <a:ext cx="4284345" cy="3515558"/>
          </a:xfrm>
          <a:prstGeom prst="roundRect">
            <a:avLst>
              <a:gd name="adj" fmla="val 3121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50168" y="1654850"/>
            <a:ext cx="91440" cy="3515558"/>
          </a:xfrm>
          <a:prstGeom prst="roundRect">
            <a:avLst>
              <a:gd name="adj" fmla="val 32402"/>
            </a:avLst>
          </a:prstGeom>
          <a:solidFill>
            <a:srgbClr val="8061FF"/>
          </a:solidFill>
          <a:ln/>
        </p:spPr>
      </p:sp>
      <p:sp>
        <p:nvSpPr>
          <p:cNvPr id="11" name="Text 9"/>
          <p:cNvSpPr/>
          <p:nvPr/>
        </p:nvSpPr>
        <p:spPr>
          <a:xfrm>
            <a:off x="5461873" y="1875115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Trends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461873" y="2284095"/>
            <a:ext cx="377523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 Class is the most used shipping mode, contributing over 0.5M in sales.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61873" y="3301127"/>
            <a:ext cx="377523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Same Day and First Class are used less frequently but consistently available.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54778" y="1654850"/>
            <a:ext cx="4284345" cy="3515558"/>
          </a:xfrm>
          <a:prstGeom prst="roundRect">
            <a:avLst>
              <a:gd name="adj" fmla="val 3121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31918" y="1654850"/>
            <a:ext cx="91440" cy="3515558"/>
          </a:xfrm>
          <a:prstGeom prst="roundRect">
            <a:avLst>
              <a:gd name="adj" fmla="val 32402"/>
            </a:avLst>
          </a:prstGeom>
          <a:solidFill>
            <a:srgbClr val="8061FF"/>
          </a:solidFill>
          <a:ln/>
        </p:spPr>
      </p:sp>
      <p:sp>
        <p:nvSpPr>
          <p:cNvPr id="16" name="Text 14"/>
          <p:cNvSpPr/>
          <p:nvPr/>
        </p:nvSpPr>
        <p:spPr>
          <a:xfrm>
            <a:off x="9943624" y="1875115"/>
            <a:ext cx="261544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9943624" y="2284095"/>
            <a:ext cx="377523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Consumer segment leads across all regions, followed by Corporate and Home Office.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943624" y="3301127"/>
            <a:ext cx="3775234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Consumer-focused strategies can yield higher engagement and sales.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691277" y="5367814"/>
            <a:ext cx="6525220" cy="2182535"/>
          </a:xfrm>
          <a:prstGeom prst="roundRect">
            <a:avLst>
              <a:gd name="adj" fmla="val 5028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68417" y="5367814"/>
            <a:ext cx="91440" cy="2182535"/>
          </a:xfrm>
          <a:prstGeom prst="roundRect">
            <a:avLst>
              <a:gd name="adj" fmla="val 32402"/>
            </a:avLst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980122" y="5588079"/>
            <a:ext cx="232374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Over Time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980122" y="5997059"/>
            <a:ext cx="601610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and profits spike in Q4 (Oct–Dec) each year.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80122" y="6382107"/>
            <a:ext cx="60161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Slight dips occur between April–June, possibly due to seasonal slowdowns or increased discounts.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3903" y="5367814"/>
            <a:ext cx="6525220" cy="2182535"/>
          </a:xfrm>
          <a:prstGeom prst="roundRect">
            <a:avLst>
              <a:gd name="adj" fmla="val 5028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91043" y="5367814"/>
            <a:ext cx="91440" cy="2182535"/>
          </a:xfrm>
          <a:prstGeom prst="roundRect">
            <a:avLst>
              <a:gd name="adj" fmla="val 32402"/>
            </a:avLst>
          </a:prstGeom>
          <a:solidFill>
            <a:srgbClr val="8061FF"/>
          </a:solidFill>
          <a:ln/>
        </p:spPr>
      </p:sp>
      <p:sp>
        <p:nvSpPr>
          <p:cNvPr id="26" name="Text 24"/>
          <p:cNvSpPr/>
          <p:nvPr/>
        </p:nvSpPr>
        <p:spPr>
          <a:xfrm>
            <a:off x="7702748" y="5588079"/>
            <a:ext cx="2781776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Payment Preferences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702748" y="5997059"/>
            <a:ext cx="60161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Cash on Delivery (COD) is most common (~42%), followed by Online and Card payments.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702748" y="6698099"/>
            <a:ext cx="60161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There’s scope to promote digital payments through offers or rewards.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26" y="2931081"/>
            <a:ext cx="5000030" cy="23695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0918" y="534948"/>
            <a:ext cx="4988719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Drill-Down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80918" y="1593533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Central Region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80918" y="2131338"/>
            <a:ext cx="348865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~341K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80918" y="2510552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categories: Office Supplies, Furniture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0918" y="3200995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Preferred ship mode: Standard Class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80918" y="3891439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Sub-categories: Chairs, Phones, Binders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80918" y="4708446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East Region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80918" y="5246251"/>
            <a:ext cx="348865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~450K, Profit ~53K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80918" y="5625465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 in Office Supplies and Technology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0918" y="6315908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Balanced payment mode usage (COD, Online, Card)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80918" y="7006352"/>
            <a:ext cx="348865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Performance dips in August, peaks in Q4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651772" y="1593533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South Region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4651772" y="2131338"/>
            <a:ext cx="38188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~252K, Profit ~26K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651772" y="2510552"/>
            <a:ext cx="38188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Phones and Tables lead in sales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651772" y="2889766"/>
            <a:ext cx="3818811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Profit increases in March and September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4651772" y="3580209"/>
            <a:ext cx="38188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Lower performance in October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51772" y="4085987"/>
            <a:ext cx="274665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West Region</a:t>
            </a:r>
            <a:endParaRPr lang="en-US" sz="2150" dirty="0"/>
          </a:p>
        </p:txBody>
      </p:sp>
      <p:sp>
        <p:nvSpPr>
          <p:cNvPr id="21" name="Text 17"/>
          <p:cNvSpPr/>
          <p:nvPr/>
        </p:nvSpPr>
        <p:spPr>
          <a:xfrm>
            <a:off x="4651772" y="4623792"/>
            <a:ext cx="38188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Highest Sales (~522K) and Profit (~67K)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4651772" y="5003006"/>
            <a:ext cx="3818811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Best performance in Technology and Office Supplies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51772" y="5693450"/>
            <a:ext cx="3818811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Sub-categories: Phones, Chairs, Binders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4651772" y="6383893"/>
            <a:ext cx="38188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 and stable Q4 performance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746177"/>
            <a:ext cx="4887873" cy="27372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858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2161103"/>
            <a:ext cx="271760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Summary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37724" y="2822734"/>
            <a:ext cx="2717602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Power BI dashboard offers interactive, region-wise sales analysis using Superstore data. Key business metrics like sales, profit, quantity, and discount are visualized for quick decision-making.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4146828" y="216110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46828" y="2822734"/>
            <a:ext cx="41669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Office Supplies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are top sellers, while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products are most profitable.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4146828" y="4055507"/>
            <a:ext cx="41669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December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shows consistent sales peaks — critical for planning promotions.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146828" y="5288280"/>
            <a:ext cx="41669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West Region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leads in revenue and should be a focus for expansion.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4146828" y="6138029"/>
            <a:ext cx="41669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Phones, Chairs, and Binders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are the most successful sub-categories.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2025-08-08T12:59:13Z</dcterms:created>
  <dcterms:modified xsi:type="dcterms:W3CDTF">2025-08-08T12:59:13Z</dcterms:modified>
</cp:coreProperties>
</file>